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6" r:id="rId2"/>
    <p:sldId id="267" r:id="rId3"/>
    <p:sldId id="275" r:id="rId4"/>
    <p:sldId id="269" r:id="rId5"/>
    <p:sldId id="270" r:id="rId6"/>
    <p:sldId id="271" r:id="rId7"/>
    <p:sldId id="257" r:id="rId8"/>
    <p:sldId id="278" r:id="rId9"/>
    <p:sldId id="276" r:id="rId10"/>
    <p:sldId id="277" r:id="rId11"/>
    <p:sldId id="273" r:id="rId12"/>
    <p:sldId id="279" r:id="rId13"/>
    <p:sldId id="272" r:id="rId14"/>
    <p:sldId id="27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863A"/>
    <a:srgbClr val="03731E"/>
    <a:srgbClr val="04A42A"/>
    <a:srgbClr val="660066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660"/>
  </p:normalViewPr>
  <p:slideViewPr>
    <p:cSldViewPr>
      <p:cViewPr>
        <p:scale>
          <a:sx n="60" d="100"/>
          <a:sy n="60" d="100"/>
        </p:scale>
        <p:origin x="-1116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</inkml:traceFormat>
        <inkml:channelProperties>
          <inkml:channelProperty channel="X" name="resolution" value="327.19836" units="1/cm"/>
          <inkml:channelProperty channel="Y" name="resolution" value="436.62827" units="1/cm"/>
          <inkml:channelProperty channel="F" name="resolution" value="0" units="1/dev"/>
        </inkml:channelProperties>
      </inkml:inkSource>
      <inkml:timestamp xml:id="ts0" timeString="2012-09-21T18:01:01.065"/>
    </inkml:context>
    <inkml:brush xml:id="br0">
      <inkml:brushProperty name="width" value="0.15875" units="cm"/>
      <inkml:brushProperty name="height" value="0.15875" units="cm"/>
      <inkml:brushProperty name="color" value="#ED1C24"/>
      <inkml:brushProperty name="fitToCurve" value="1"/>
    </inkml:brush>
  </inkml:definitions>
  <inkml:trace contextRef="#ctx0" brushRef="#br0">0 0 47,'0'0'5,"0"0"-5,0 0 6,5 4-6,0 0 10,1-1-10,-1 5 8,0 0-8,0 0 5,1 4-5,4 0 6,6-1-6,-1 5 6,6 0-6,6-1 10,4 1-10,6 0 8,-1 0-8,11 7 4,6 1-4,4-1 3,6 5-3,0-5 5,5 1-5,6-1 3,4-3-3,27 4 2,5-5-2,-16-3 2,6 4-2,-11-1 1,-5 1-1,10 0 7,0-5-7,-5 1 7,6 0-7,4 3 4,1-3-4,-1 0 4,6-1-4,26 1-1,-6 0 1,6 0 2,-10 3-2,-1-3 0,1 0 0,-6-5 1,11 5-1,0-4-1,36 7 0,-15 1 1,25-4 2,-14 3-2,30 13 0,-20-9-1,-16 1 1,-11 0 1,0-1-1,-4 5 3,-1-9-3,0 1 1,21 3-1,-10 1 0,-11-4 0,-10-1 1,5 1-1,-11-4 0,6-1 0,0 1 1,-6 4-1,-5 3-1,1 5 1,35 3 0,-4 0 0,-11 5 0,-5-1 0,0 0 1,-5-3-1,0-1 0,10 5 0,-5-1 1,-6-4-1,6 1 1,37-1-1,-6 5 2,-15-1-2,5-4 1,-5 1-1,-1-1 1,-4 1-1,-1-1 1,-5 4-1,37 1 1,0-1-1,-16 8 1,-10-4-1,0-3-2,-1 3 2,1-8 2,0 9-2,-6-5 1,6 0-1,46 1-1,-15-5 1,-10 4 1,0-3-1,-11-1 1,0 5-1,0-1 1,-5-4-1,42-7 0,-6 0 0,-15-1 2,-5-3-2,-6 3 0,-10 1 0,5 3 2,-10-3-2,0-1-1,41 5 1,-4-5 0,-17 1 0,-15-4-1,10-5 1,-10 5 0,0-4 0,0-4 2,0 3-2,42-3-2,0 0 2,-22 3 1,-9 1-1,-1 0 1,-5 4-1,6-5-1,-11 5 1,5-1 0,52 5 0,-20-4-1,-16 3 1,0 1 0,-11 3 0,6-3 0,-11 3 0,0-3 1,42 3-1,-11 1-1,-20-1 1,-16 1 2,-11-1-2,-4 5-1,-12-5 1,-4 5-1,-22-1 1,-4-7 0,-12-1 0,-4-3 1,-11-4-1,-10-1-1,-11-3 1,-5-8-9,26 4 9,-16-4-23,-15-4 23,-6 0-47,-10-4 47,-5-4-69,-11-8 69,-68-3-26,-15-9 26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</inkml:traceFormat>
        <inkml:channelProperties>
          <inkml:channelProperty channel="X" name="resolution" value="327.19836" units="1/cm"/>
          <inkml:channelProperty channel="Y" name="resolution" value="436.62827" units="1/cm"/>
          <inkml:channelProperty channel="F" name="resolution" value="0" units="1/dev"/>
        </inkml:channelProperties>
      </inkml:inkSource>
      <inkml:timestamp xml:id="ts0" timeString="2012-09-21T18:01:02.760"/>
    </inkml:context>
    <inkml:brush xml:id="br0">
      <inkml:brushProperty name="width" value="0.15875" units="cm"/>
      <inkml:brushProperty name="height" value="0.15875" units="cm"/>
      <inkml:brushProperty name="color" value="#ED1C24"/>
      <inkml:brushProperty name="fitToCurve" value="1"/>
    </inkml:brush>
  </inkml:definitions>
  <inkml:trace contextRef="#ctx0" brushRef="#br0">0 3679 45,'0'0'8,"10"0"-8,0-4 18,11 0-18,0-4 7,11 1-7,-1-1 3,6 0-3,5-4 3,5 0-3,16-3 2,10 3-2,6-4 5,20-4-5,11 1 5,11-9-5,46 1 2,11-5-2,-5 1 10,5-4-10,-5-1 3,16 1-3,-6-4 4,6 3-4,31 1 3,0-4-3,-6 4 6,-15-5-6,6 5 5,41-12 0,16 8-5,36-5 3,-30 9-2,-28 0-1,-9-1 7,-11-3-7,16 0 0,-1-4 0,-15-1 2,-10-3-2,5 4 3,-11-4-3,0 0 0,37 0 0,-21 0 1,-10-4-1,-11-4 0,0 7 0,0 1 1,-11 4-1,43-4-2,-16 4 2,-11-4 2,-5 4-2,-5-1 4,-6 1-4,6-4 1,42 4-1,-11 0 0,-15-1 0,-6 1 1,5 0-1,-10 0 0,6 4 0,46-1-1,-20 13 1,-6-5 1,-16 5-1,6-1 1,-11-3-1,43-4 0,-12-1 0,-15 1-1,-5 0 1,-11 3 1,-5 1-1,-5-1 0,42 1 0,-11 4 1,-26-5-1,0 5 0,-10-1 0,-6 1 0,-10 3 0,5-3 0,37 3 0,-16 1-1,-21-1 1,-5-4 0,-11 5 0,0-1 0,-4 5 0,-6-1 1,41-3-1,-9 3 0,-11 0 0,-16-3 0,0-1 0,-11 1 0,1-1 0,-5 0-1,-6-3 1,-5 3 1,47-3-1,-11-1 0,-15 5 0,-21-1-1,0-3 1,-5 3 2,-16 1-2,5-1-2,-5-3 2,-10 3 0,-1-3 0,1-1 0,41 5 0,-20-1 1,-6 0-1,-21 5-1,-21 3 1,-15 4 0,-11 1 0,-15 3 0,-11 4 0,-6 0-9,-4 0 9,-6 4-43,0 0 43,-5 0-49,5 0 49,6 0-57,10-4 57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</inkml:traceFormat>
        <inkml:channelProperties>
          <inkml:channelProperty channel="X" name="resolution" value="327.19836" units="1/cm"/>
          <inkml:channelProperty channel="Y" name="resolution" value="436.62827" units="1/cm"/>
          <inkml:channelProperty channel="F" name="resolution" value="0" units="1/dev"/>
        </inkml:channelProperties>
      </inkml:inkSource>
      <inkml:timestamp xml:id="ts0" timeString="2012-09-21T18:01:04.578"/>
    </inkml:context>
    <inkml:brush xml:id="br0">
      <inkml:brushProperty name="width" value="0.15875" units="cm"/>
      <inkml:brushProperty name="height" value="0.15875" units="cm"/>
      <inkml:brushProperty name="color" value="#ED1C24"/>
      <inkml:brushProperty name="fitToCurve" value="1"/>
    </inkml:brush>
  </inkml:definitions>
  <inkml:trace contextRef="#ctx0" brushRef="#br0">0-4 52,'11'0'20,"5"0"-20,5 4 9,15 0-9,17 8 10,4-4-10,11 7 5,11-3-5,15 4 13,48-1-13,15-3 7,-5 4-7,10-4 10,0-1-10,22 1 7,-1 0-7,16-8 10,42 4-10,0-4 0,-11 4 0,6 3 5,63 9-6,10 0 1,-26 3 3,-21-3-3,-6 3 3,-4-3-3,-1 0 4,21 3-4,-20-3 0,-11 7 0,10-3 0,-10 3 0,37 5 0,-6-5 0,-15 1 0,-1 3 0,-4 5 0,-6-5 0,42 4 0,-15 5 0,-17-1 0,-4 0 0,-17 0 1,1-3-1,36 3 0,-15 0 0,-16-7-2,0 3 2,-11 0 1,38-3-1,-12-1 2,-10-3-2,-10-1-2,-5 1 2,-11-5 2,-6 1-2,43-5 5,-16-3-5,-11 4 1,-10-1-1,0 5 4,-10 3-4,41 5 0,-10-1 0,-5 5 1,-16-5-1,5-4 2,-15 5-2,52-9-2,-11 5 2,-15-5 2,-16 5-2,0-8-1,-11 3 1,1-3 1,36-1-1,-21-3 0,-10-4 0,-16 4 1,0-1-1,-10-3 0,-11 0 0,47 0 1,-16-1-1,-20 1-3,-16 0 3,-5-4 2,-11 4-2,0-1-1,-21 1 1,5 4 0,38-4 0,-17 3 1,-15-7-1,-32 4 0,-16-4 0,-15 0 0,-16 0 0,-21-5-3,-10 1 3,-11-4-21,0-4 21,-5-7-45,-5-5 45,0-4-61,-11-3 61,-5-5-42,-10-11 42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</inkml:traceFormat>
        <inkml:channelProperties>
          <inkml:channelProperty channel="X" name="resolution" value="327.19836" units="1/cm"/>
          <inkml:channelProperty channel="Y" name="resolution" value="436.62827" units="1/cm"/>
          <inkml:channelProperty channel="F" name="resolution" value="0" units="1/dev"/>
        </inkml:channelProperties>
      </inkml:inkSource>
      <inkml:timestamp xml:id="ts0" timeString="2012-09-21T18:01:06.168"/>
    </inkml:context>
    <inkml:brush xml:id="br0">
      <inkml:brushProperty name="width" value="0.15875" units="cm"/>
      <inkml:brushProperty name="height" value="0.15875" units="cm"/>
      <inkml:brushProperty name="color" value="#ED1C24"/>
      <inkml:brushProperty name="fitToCurve" value="1"/>
    </inkml:brush>
  </inkml:definitions>
  <inkml:trace contextRef="#ctx0" brushRef="#br0">0 2179 53,'10'-4'9,"17"-4"-9,4 4 12,6-4-12,5 1 10,5-1-10,5 0 7,16-4-7,0 0 7,6 4-7,9-3 13,17-1-13,0 0 5,10-4-5,41 1 9,1-5-9,0 4 0,0 1 0,5-5 3,0-4-3,16 5 1,-5-1-1,36-3 2,11-1-2,-6 4 1,1 1-1,-11-5 3,63-3-2,10-5-1,-20 5 2,-17-1-2,-4 1 6,-11-1-6,-5 5 2,-1 3-2,27-3 0,-10-1 0,-11 0 7,-5 1-7,5-5 0,-11 1 0,37-1 4,6-3-4,-17 0 2,-4-1-2,10 1 0,-5-5 0,36 9 5,0-1-5,-10 1 0,-10 7 0,4 1 2,1-5-2,41 1 0,-20 3 0,-11-7 2,6-1-2,-6-3-1,42-5 1,-21 1 1,-16 0-1,6-5 1,-16 1-1,47-4 7,-21-4-7,-10 0 0,-6 0 0,-15-1 1,41 5-1,-10 0 3,-15 8-3,-6-5 0,-11 5 0,1 0 9,42-1-9,-22 9 0,-20-1 0,5 9 0,-16-1 0,37 4 1,-11 5-1,-15 7 0,-11-4 0,-5 8-1,-16-4 1,53 4 1,-22 0-1,-20 0 0,-11 0 0,-5 0 2,-15 0-2,46-4-2,-15 0 2,-27-4 1,-10 4-1,-26 0-1,0-3 1,-11-1 0,-20 0 0,-1-4-1,32 0 1,-26 4 1,-21 1-1,-27-1-1,-20 0 1,-22 4 2,-20 0-2,-16 4-2,-5 0 2,-6 0-10,1-4 10,-11 4-12,5 0 12,-5 0-41,0 0 41,0 0-50,0 0 50,5 0-75,6-23 75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326298-F1EC-4F6D-83EC-533ECB7AF5FD}" type="datetimeFigureOut">
              <a:rPr lang="en-US" smtClean="0"/>
              <a:t>3/22/2013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BC54E0-255D-4C21-8B54-BB5602EB9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71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C54E0-255D-4C21-8B54-BB5602EB9EA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692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8C43D-574A-4FDC-A3E0-FD6A686333EA}" type="datetimeFigureOut">
              <a:rPr lang="en-US" smtClean="0"/>
              <a:t>3/22/2013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09B56-B054-4A4B-8F83-BCD2F0504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12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8C43D-574A-4FDC-A3E0-FD6A686333EA}" type="datetimeFigureOut">
              <a:rPr lang="en-US" smtClean="0"/>
              <a:t>3/22/2013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09B56-B054-4A4B-8F83-BCD2F0504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714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8C43D-574A-4FDC-A3E0-FD6A686333EA}" type="datetimeFigureOut">
              <a:rPr lang="en-US" smtClean="0"/>
              <a:t>3/22/2013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09B56-B054-4A4B-8F83-BCD2F0504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52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8C43D-574A-4FDC-A3E0-FD6A686333EA}" type="datetimeFigureOut">
              <a:rPr lang="en-US" smtClean="0"/>
              <a:t>3/22/2013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09B56-B054-4A4B-8F83-BCD2F0504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821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8C43D-574A-4FDC-A3E0-FD6A686333EA}" type="datetimeFigureOut">
              <a:rPr lang="en-US" smtClean="0"/>
              <a:t>3/22/2013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09B56-B054-4A4B-8F83-BCD2F0504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938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8C43D-574A-4FDC-A3E0-FD6A686333EA}" type="datetimeFigureOut">
              <a:rPr lang="en-US" smtClean="0"/>
              <a:t>3/22/2013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09B56-B054-4A4B-8F83-BCD2F0504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87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8C43D-574A-4FDC-A3E0-FD6A686333EA}" type="datetimeFigureOut">
              <a:rPr lang="en-US" smtClean="0"/>
              <a:t>3/22/2013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09B56-B054-4A4B-8F83-BCD2F0504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377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8C43D-574A-4FDC-A3E0-FD6A686333EA}" type="datetimeFigureOut">
              <a:rPr lang="en-US" smtClean="0"/>
              <a:t>3/22/2013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09B56-B054-4A4B-8F83-BCD2F0504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145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8C43D-574A-4FDC-A3E0-FD6A686333EA}" type="datetimeFigureOut">
              <a:rPr lang="en-US" smtClean="0"/>
              <a:t>3/22/2013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09B56-B054-4A4B-8F83-BCD2F0504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929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8C43D-574A-4FDC-A3E0-FD6A686333EA}" type="datetimeFigureOut">
              <a:rPr lang="en-US" smtClean="0"/>
              <a:t>3/22/2013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09B56-B054-4A4B-8F83-BCD2F0504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109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8C43D-574A-4FDC-A3E0-FD6A686333EA}" type="datetimeFigureOut">
              <a:rPr lang="en-US" smtClean="0"/>
              <a:t>3/22/2013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09B56-B054-4A4B-8F83-BCD2F0504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100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8C43D-574A-4FDC-A3E0-FD6A686333EA}" type="datetimeFigureOut">
              <a:rPr lang="en-US" smtClean="0"/>
              <a:t>3/22/2013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09B56-B054-4A4B-8F83-BCD2F0504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312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awnahaider.com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1.emf"/><Relationship Id="rId7" Type="http://schemas.openxmlformats.org/officeDocument/2006/relationships/image" Target="../media/image3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5" Type="http://schemas.openxmlformats.org/officeDocument/2006/relationships/image" Target="../media/image2.emf"/><Relationship Id="rId4" Type="http://schemas.openxmlformats.org/officeDocument/2006/relationships/customXml" Target="../ink/ink2.xml"/><Relationship Id="rId9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TNGLabs/FractionActivity.pdf" TargetMode="External"/><Relationship Id="rId3" Type="http://schemas.openxmlformats.org/officeDocument/2006/relationships/hyperlink" Target="TNGLabs/TNG%20Linear%20Lab.pdf" TargetMode="External"/><Relationship Id="rId7" Type="http://schemas.openxmlformats.org/officeDocument/2006/relationships/hyperlink" Target="TNGLabs/Microsoft_Word___long_division_lab.pdf" TargetMode="External"/><Relationship Id="rId12" Type="http://schemas.openxmlformats.org/officeDocument/2006/relationships/hyperlink" Target="TNGLabs/Complex%20Numbers%20ActivityMod.pdf" TargetMode="External"/><Relationship Id="rId2" Type="http://schemas.openxmlformats.org/officeDocument/2006/relationships/hyperlink" Target="TNGLabs/Initro%20to%20MML%20Lab%201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TNGLabs/FactoringLab.pdf" TargetMode="External"/><Relationship Id="rId11" Type="http://schemas.openxmlformats.org/officeDocument/2006/relationships/hyperlink" Target="TNGLabs/Lab%20Activity%20Parabola%20Graphing%20Transformations.pdf" TargetMode="External"/><Relationship Id="rId5" Type="http://schemas.openxmlformats.org/officeDocument/2006/relationships/hyperlink" Target="TNGLabs/LinearModeling.pdf" TargetMode="External"/><Relationship Id="rId10" Type="http://schemas.openxmlformats.org/officeDocument/2006/relationships/hyperlink" Target="TNGLabs/Radical%20Activity.pdf" TargetMode="External"/><Relationship Id="rId4" Type="http://schemas.openxmlformats.org/officeDocument/2006/relationships/hyperlink" Target="TNGLabs/AbsoluteValueLabActivity.pdf" TargetMode="External"/><Relationship Id="rId9" Type="http://schemas.openxmlformats.org/officeDocument/2006/relationships/hyperlink" Target="TNGLabs/Linear%20Programming%20Lab.pdf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05400" y="152400"/>
            <a:ext cx="3276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C863A"/>
                </a:solidFill>
                <a:latin typeface="Arial Rounded MT Bold" pitchFamily="34" charset="0"/>
              </a:rPr>
              <a:t>The Charge – Improve Success Rates in Intermediate Algebra Using Technology</a:t>
            </a:r>
            <a:endParaRPr lang="en-US" sz="3200" dirty="0">
              <a:solidFill>
                <a:srgbClr val="0C863A"/>
              </a:solidFill>
              <a:latin typeface="Arial Rounded MT Bold" pitchFamily="34" charset="0"/>
            </a:endParaRPr>
          </a:p>
        </p:txBody>
      </p:sp>
      <p:pic>
        <p:nvPicPr>
          <p:cNvPr id="3" name="Picture 6" descr="slcc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511225"/>
            <a:ext cx="2933700" cy="117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5600700" y="3657600"/>
            <a:ext cx="36957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660066"/>
                </a:solidFill>
                <a:latin typeface="Arial Rounded MT Bold" pitchFamily="34" charset="0"/>
              </a:rPr>
              <a:t>Shawna </a:t>
            </a:r>
            <a:r>
              <a:rPr lang="en-US" sz="3200" dirty="0" err="1">
                <a:solidFill>
                  <a:srgbClr val="660066"/>
                </a:solidFill>
                <a:latin typeface="Arial Rounded MT Bold" pitchFamily="34" charset="0"/>
              </a:rPr>
              <a:t>Haider</a:t>
            </a:r>
            <a:endParaRPr lang="en-US" sz="3200" dirty="0">
              <a:solidFill>
                <a:srgbClr val="660066"/>
              </a:solidFill>
              <a:latin typeface="Arial Rounded MT Bold" pitchFamily="34" charset="0"/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4800600" y="4429780"/>
            <a:ext cx="447501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Arial Rounded MT Bold" pitchFamily="34" charset="0"/>
                <a:hlinkClick r:id="rId3"/>
              </a:rPr>
              <a:t>www.shawnahaider.com</a:t>
            </a:r>
            <a:endParaRPr lang="en-US" sz="2800" dirty="0">
              <a:latin typeface="Arial Rounded MT Bold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158" y="76200"/>
            <a:ext cx="47487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63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219200"/>
            <a:ext cx="82296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I loved having both lab and lecture it made the class seem more worth taking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because 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I had help in class and I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didn't 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feel on my own at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home.  I 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really liked the balance.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17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7" t="23652" r="3787"/>
          <a:stretch/>
        </p:blipFill>
        <p:spPr bwMode="auto">
          <a:xfrm rot="5400000">
            <a:off x="1045582" y="-509552"/>
            <a:ext cx="6900435" cy="792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81200" y="228600"/>
            <a:ext cx="6477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What things helped you learn the material in this class?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79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4562442"/>
              </p:ext>
            </p:extLst>
          </p:nvPr>
        </p:nvGraphicFramePr>
        <p:xfrm>
          <a:off x="228600" y="152400"/>
          <a:ext cx="8686800" cy="64677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15200"/>
                <a:gridCol w="1371600"/>
              </a:tblGrid>
              <a:tr h="14666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They help me work together with my classmates - we discuss the questions and they help me understand.</a:t>
                      </a:r>
                      <a:endParaRPr lang="en-US" sz="2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067" marR="103251" marT="68834" marB="68834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83%</a:t>
                      </a:r>
                      <a:endParaRPr lang="en-US" sz="3600" b="1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endParaRPr lang="en-US" sz="3600" b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67" marR="103251" marT="68834" marB="68834" anchor="b">
                    <a:solidFill>
                      <a:srgbClr val="EAF1FA"/>
                    </a:solidFill>
                  </a:tcPr>
                </a:tc>
              </a:tr>
              <a:tr h="136049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The Lab Activities help me to better understand the concepts we are </a:t>
                      </a:r>
                      <a:r>
                        <a:rPr lang="en-US" sz="2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studying.</a:t>
                      </a:r>
                      <a:endParaRPr lang="en-US" sz="2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067" marR="103251" marT="68834" marB="68834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36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  <a:endParaRPr lang="en-US" sz="36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067" marR="103251" marT="68834" marB="68834" anchor="ctr"/>
                </a:tc>
              </a:tr>
              <a:tr h="11658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They help me to successfully complete the group projects.</a:t>
                      </a:r>
                      <a:endParaRPr lang="en-US" sz="2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067" marR="103251" marT="68834" marB="68834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36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92%</a:t>
                      </a:r>
                      <a:endParaRPr lang="en-US" sz="36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067" marR="103251" marT="68834" marB="68834" anchor="ctr">
                    <a:solidFill>
                      <a:srgbClr val="EAF1FA"/>
                    </a:solidFill>
                  </a:tcPr>
                </a:tc>
              </a:tr>
              <a:tr h="11658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The Lab Activities make me think hard about topics in our course.</a:t>
                      </a:r>
                      <a:endParaRPr lang="en-US" sz="2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067" marR="103251" marT="68834" marB="68834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36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92%</a:t>
                      </a:r>
                      <a:endParaRPr lang="en-US" sz="36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067" marR="103251" marT="68834" marB="68834" anchor="ctr"/>
                </a:tc>
              </a:tr>
              <a:tr h="11658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 refer back to my Lab Activities to help </a:t>
                      </a:r>
                      <a:r>
                        <a:rPr lang="en-US" sz="2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when working on homework or projects.</a:t>
                      </a:r>
                      <a:endParaRPr lang="en-US" sz="2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067" marR="103251" marT="68834" marB="68834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36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67</a:t>
                      </a:r>
                      <a:r>
                        <a:rPr lang="en-US" sz="3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en-US" sz="36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067" marR="103251" marT="68834" marB="68834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276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0583070"/>
              </p:ext>
            </p:extLst>
          </p:nvPr>
        </p:nvGraphicFramePr>
        <p:xfrm>
          <a:off x="152399" y="838196"/>
          <a:ext cx="8686800" cy="51816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6300"/>
                <a:gridCol w="1425973"/>
                <a:gridCol w="1425973"/>
                <a:gridCol w="1425973"/>
                <a:gridCol w="1425973"/>
                <a:gridCol w="1426608"/>
              </a:tblGrid>
              <a:tr h="914399">
                <a:tc gridSpan="6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Please rate the following weekly formats for a Math 1010 Intermediate Algebra course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047" marR="65047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1919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047" marR="6504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This is the format I would most prefer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047" marR="6504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I would like to take a class in this format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047" marR="6504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Neutral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047" marR="6504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I would rather not take a class in this format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047" marR="6504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I would never take a class in this format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047" marR="65047" marT="0" marB="0"/>
                </a:tc>
              </a:tr>
              <a:tr h="6096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4 days lecture no lab days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047" marR="6504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21.8%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(24)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047" marR="6504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10.0%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(11)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047" marR="6504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20.0%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(22)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047" marR="6504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35.5%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(39)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047" marR="6504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12.7%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(14)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047" marR="65047" marT="0" marB="0"/>
                </a:tc>
              </a:tr>
              <a:tr h="6096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3 days lecture 1 day lab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047" marR="6504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14.7%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(16)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047" marR="6504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27.5%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(30)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047" marR="6504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25.7%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(28)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047" marR="6504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26.6%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(29)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047" marR="6504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5.5%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(6)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047" marR="65047" marT="0" marB="0"/>
                </a:tc>
              </a:tr>
              <a:tr h="6096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2 days lecture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2 days lab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047" marR="6504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53.8%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(64)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047" marR="6504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16.0%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(19)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047" marR="6504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16.8%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(20)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047" marR="6504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8.4%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(10)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047" marR="6504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5.0%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(6)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047" marR="65047" marT="0" marB="0"/>
                </a:tc>
              </a:tr>
              <a:tr h="6096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1 day lecture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3 days lab 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047" marR="6504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8.7%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(9)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047" marR="6504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17.3%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(18)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047" marR="6504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15.4%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(15)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047" marR="6504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37.5%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(39)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047" marR="6504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21.2%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(22)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047" marR="65047" marT="0" marB="0"/>
                </a:tc>
              </a:tr>
              <a:tr h="6096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No lecture days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4 days lab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047" marR="6504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4.9%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(5)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047" marR="6504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6.9%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(7)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047" marR="6504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11.8%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(12)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047" marR="6504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25.5%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(26)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047" marR="6504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51.0%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(52)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047" marR="65047" marT="0" marB="0"/>
                </a:tc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028950" y="371528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12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8677231"/>
              </p:ext>
            </p:extLst>
          </p:nvPr>
        </p:nvGraphicFramePr>
        <p:xfrm>
          <a:off x="381000" y="1600200"/>
          <a:ext cx="8458200" cy="3962400"/>
        </p:xfrm>
        <a:graphic>
          <a:graphicData uri="http://schemas.openxmlformats.org/drawingml/2006/table">
            <a:tbl>
              <a:tblPr/>
              <a:tblGrid>
                <a:gridCol w="1066800"/>
                <a:gridCol w="1447800"/>
                <a:gridCol w="838200"/>
                <a:gridCol w="838200"/>
                <a:gridCol w="762000"/>
                <a:gridCol w="914400"/>
                <a:gridCol w="1295400"/>
                <a:gridCol w="1295400"/>
              </a:tblGrid>
              <a:tr h="990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Term</a:t>
                      </a:r>
                      <a:endParaRPr lang="en-US" sz="24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Course Type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itchFamily="34" charset="0"/>
                          <a:cs typeface="Arial" pitchFamily="34" charset="0"/>
                        </a:rPr>
                        <a:t>Pass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C-DWF</a:t>
                      </a:r>
                      <a:endParaRPr lang="en-US" sz="24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itchFamily="34" charset="0"/>
                          <a:cs typeface="Arial" pitchFamily="34" charset="0"/>
                        </a:rPr>
                        <a:t>W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itchFamily="34" charset="0"/>
                          <a:cs typeface="Arial" pitchFamily="34" charset="0"/>
                        </a:rPr>
                        <a:t>Pass Rate with W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Pass Rate without W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36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Spring 2012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TNG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9 sections</a:t>
                      </a:r>
                      <a:endParaRPr lang="en-US" sz="20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itchFamily="34" charset="0"/>
                          <a:cs typeface="Arial" pitchFamily="34" charset="0"/>
                        </a:rPr>
                        <a:t>71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itchFamily="34" charset="0"/>
                          <a:cs typeface="Arial" pitchFamily="34" charset="0"/>
                        </a:rPr>
                        <a:t>216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itchFamily="34" charset="0"/>
                          <a:cs typeface="Arial" pitchFamily="34" charset="0"/>
                        </a:rPr>
                        <a:t>53.24%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itchFamily="34" charset="0"/>
                          <a:cs typeface="Arial" pitchFamily="34" charset="0"/>
                        </a:rPr>
                        <a:t>61.83%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004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Spring 2012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non-TNG sample </a:t>
                      </a:r>
                      <a:r>
                        <a:rPr lang="en-US" sz="2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en-US" sz="2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7 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sections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226</a:t>
                      </a:r>
                      <a:endParaRPr lang="en-US" sz="24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40.27%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44.17%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36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Fall 2011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TNG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6 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sections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itchFamily="34" charset="0"/>
                          <a:cs typeface="Arial" pitchFamily="34" charset="0"/>
                        </a:rPr>
                        <a:t>63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159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54.72%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58.00%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50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2590800"/>
            <a:ext cx="8077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effectLst/>
                <a:latin typeface="Arial"/>
                <a:ea typeface="Times New Roman"/>
              </a:rPr>
              <a:t>The presidents of all Utah colleges and universities gave the charge to redesign Intermediate Algebra utilizing </a:t>
            </a:r>
            <a:r>
              <a:rPr lang="en-US" sz="3200" dirty="0" smtClean="0">
                <a:effectLst/>
                <a:latin typeface="Arial"/>
                <a:ea typeface="Times New Roman"/>
              </a:rPr>
              <a:t>technology</a:t>
            </a:r>
            <a:endParaRPr lang="en-US" sz="3200" dirty="0" smtClean="0">
              <a:ea typeface="Times New Roman"/>
            </a:endParaRPr>
          </a:p>
        </p:txBody>
      </p:sp>
      <p:pic>
        <p:nvPicPr>
          <p:cNvPr id="1026" name="Picture 2" descr="http://www.cc.utah.edu/~djl3109/images/uunew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299" y="914400"/>
            <a:ext cx="1959885" cy="146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pload.wikimedia.org/wikipedia/en/thumb/7/75/Utah_State_University_Seal.svg/220px-Utah_State_University_Seal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666" y="152400"/>
            <a:ext cx="1739177" cy="1723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degreedriven.com/images/logo/5X7UH6PZW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817" y="582082"/>
            <a:ext cx="1619250" cy="146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snow.edu/facdev/Adjunct-Handbook-Web/adjunct-HB/Snow_Colleg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67" y="4422771"/>
            <a:ext cx="2985910" cy="1015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www.nationalappcenter.com/school_logos/UtahMentor/Southern_Utah_University/SUU-academic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521" y="5105400"/>
            <a:ext cx="2569279" cy="104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Dixie State College Dixie State Colle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355" y="4282469"/>
            <a:ext cx="1828734" cy="164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slcc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66" y="427502"/>
            <a:ext cx="2696633" cy="1078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920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1371600"/>
            <a:ext cx="80772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4000" dirty="0" smtClean="0">
                <a:effectLst/>
                <a:latin typeface="Arial"/>
                <a:ea typeface="Times New Roman"/>
              </a:rPr>
              <a:t>wanted to impose a state-wide model</a:t>
            </a:r>
            <a:endParaRPr lang="en-US" sz="4000" dirty="0" smtClean="0">
              <a:ea typeface="Times New Roman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4000" dirty="0" smtClean="0">
                <a:effectLst/>
                <a:latin typeface="Arial"/>
                <a:ea typeface="Times New Roman"/>
              </a:rPr>
              <a:t>“</a:t>
            </a:r>
            <a:r>
              <a:rPr lang="en-US" sz="4000" dirty="0" smtClean="0">
                <a:effectLst/>
                <a:latin typeface="Arial"/>
                <a:ea typeface="Times New Roman"/>
              </a:rPr>
              <a:t>compromise” was for each school to design and run a pilot and then get back together to assess and determine if there was a good “state-wide” model</a:t>
            </a:r>
            <a:endParaRPr lang="en-US" sz="4000" dirty="0"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7983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00072"/>
            <a:ext cx="85344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classroom lecture (2 days per week)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computer lab (2 days per week alternating with classroom days) 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Students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watch section videos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or read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book,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make a section outline and take a readiness quiz before attending classroom days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conceptual material, theorems, definitions etc. and applied examples in the classroom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Lab activities to work in groups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and discover and reinforce material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individualized help from the instructor, and fellow classmates in the lab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530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974" y="762000"/>
            <a:ext cx="85344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module review that then personalizes an extended review based on objectives not mastered in the module review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chance to remediate with a personalized assignment with tutorial help based on the objectives not yet mastered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opportunity to test again (one week window in which to do this)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761286"/>
            <a:ext cx="8534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module review that then personalizes an extended review based on objectives not mastered in the module review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chance to remediate with a personalized assignment with tutorial help based on the objectives not yet mastered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opportunity to test again (one week window in which to do this)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6" name="Ink 15"/>
              <p14:cNvContentPartPr/>
              <p14:nvPr/>
            </p14:nvContentPartPr>
            <p14:xfrm>
              <a:off x="778550" y="2388329"/>
              <a:ext cx="7202520" cy="129852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1630" y="2371409"/>
                <a:ext cx="7234920" cy="134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8" name="Ink 17"/>
              <p14:cNvContentPartPr/>
              <p14:nvPr/>
            </p14:nvContentPartPr>
            <p14:xfrm>
              <a:off x="680630" y="2306249"/>
              <a:ext cx="7426080" cy="132372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4790" y="2275289"/>
                <a:ext cx="7457400" cy="137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9" name="Ink 18"/>
              <p14:cNvContentPartPr/>
              <p14:nvPr/>
            </p14:nvContentPartPr>
            <p14:xfrm>
              <a:off x="853790" y="3903569"/>
              <a:ext cx="7315560" cy="77004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37950" y="3884129"/>
                <a:ext cx="7348320" cy="82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1" name="Ink 20"/>
              <p14:cNvContentPartPr/>
              <p14:nvPr/>
            </p14:nvContentPartPr>
            <p14:xfrm>
              <a:off x="684230" y="3967289"/>
              <a:ext cx="7919640" cy="78516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8390" y="3937769"/>
                <a:ext cx="7965000" cy="830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0343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762000" y="1246286"/>
            <a:ext cx="7086600" cy="4739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60% of the students in this pilot have taken Math 1010 in the past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students help each other in the lab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students try until they get the problem correct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71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219200"/>
            <a:ext cx="3244144" cy="4343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68" b="13134"/>
          <a:stretch/>
        </p:blipFill>
        <p:spPr>
          <a:xfrm>
            <a:off x="457200" y="1495839"/>
            <a:ext cx="4211696" cy="379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30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685800"/>
            <a:ext cx="78486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  <a:hlinkClick r:id="rId2" action="ppaction://hlinkfile"/>
              </a:rPr>
              <a:t>Intro to </a:t>
            </a:r>
            <a:r>
              <a:rPr lang="en-US" sz="3200" dirty="0" err="1" smtClean="0">
                <a:latin typeface="Arial" pitchFamily="34" charset="0"/>
                <a:cs typeface="Arial" pitchFamily="34" charset="0"/>
                <a:hlinkClick r:id="rId2" action="ppaction://hlinkfile"/>
              </a:rPr>
              <a:t>MyMathLab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200" dirty="0" smtClean="0">
                <a:latin typeface="Arial" pitchFamily="34" charset="0"/>
                <a:cs typeface="Arial" pitchFamily="34" charset="0"/>
                <a:hlinkClick r:id="rId3" action="ppaction://hlinkfile"/>
              </a:rPr>
              <a:t>Linear Functions Lab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200" dirty="0" smtClean="0">
                <a:latin typeface="Arial" pitchFamily="34" charset="0"/>
                <a:cs typeface="Arial" pitchFamily="34" charset="0"/>
                <a:hlinkClick r:id="rId4" action="ppaction://hlinkfile"/>
              </a:rPr>
              <a:t>Absolute Value and Inequalities Lab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200" dirty="0" smtClean="0">
                <a:latin typeface="Arial" pitchFamily="34" charset="0"/>
                <a:cs typeface="Arial" pitchFamily="34" charset="0"/>
                <a:hlinkClick r:id="rId5" action="ppaction://hlinkfile"/>
              </a:rPr>
              <a:t>Linear Modeling Lab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200" dirty="0" smtClean="0">
                <a:latin typeface="Arial" pitchFamily="34" charset="0"/>
                <a:cs typeface="Arial" pitchFamily="34" charset="0"/>
                <a:hlinkClick r:id="rId6" action="ppaction://hlinkfile"/>
              </a:rPr>
              <a:t>Factoring Lab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200" dirty="0" smtClean="0">
                <a:latin typeface="Arial" pitchFamily="34" charset="0"/>
                <a:cs typeface="Arial" pitchFamily="34" charset="0"/>
                <a:hlinkClick r:id="rId7" action="ppaction://hlinkfile"/>
              </a:rPr>
              <a:t>Long Division Lab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200" dirty="0" smtClean="0">
                <a:latin typeface="Arial" pitchFamily="34" charset="0"/>
                <a:cs typeface="Arial" pitchFamily="34" charset="0"/>
                <a:hlinkClick r:id="rId8" action="ppaction://hlinkfile"/>
              </a:rPr>
              <a:t>Fractions Lab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200" dirty="0" smtClean="0">
                <a:latin typeface="Arial" pitchFamily="34" charset="0"/>
                <a:cs typeface="Arial" pitchFamily="34" charset="0"/>
                <a:hlinkClick r:id="rId9" action="ppaction://hlinkfile"/>
              </a:rPr>
              <a:t>Linear Programming Lab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200" dirty="0" smtClean="0">
                <a:latin typeface="Arial" pitchFamily="34" charset="0"/>
                <a:cs typeface="Arial" pitchFamily="34" charset="0"/>
                <a:hlinkClick r:id="rId10" action="ppaction://hlinkfile"/>
              </a:rPr>
              <a:t>Radical Lab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200" dirty="0" smtClean="0">
                <a:latin typeface="Arial" pitchFamily="34" charset="0"/>
                <a:cs typeface="Arial" pitchFamily="34" charset="0"/>
                <a:hlinkClick r:id="rId11" action="ppaction://hlinkfile"/>
              </a:rPr>
              <a:t>Quadratic Functions Lab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200" dirty="0" smtClean="0">
                <a:latin typeface="Arial" pitchFamily="34" charset="0"/>
                <a:cs typeface="Arial" pitchFamily="34" charset="0"/>
                <a:hlinkClick r:id="rId12" action="ppaction://hlinkfile"/>
              </a:rPr>
              <a:t>Complex Numbers Lab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4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76200"/>
            <a:ext cx="79248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itchFamily="34" charset="0"/>
                <a:cs typeface="Arial" pitchFamily="34" charset="0"/>
              </a:rPr>
              <a:t>Hated TNG in the beginning but now I enjoy and like the format!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I wish all classes were like this! I am usually not very good at math but I feel like I learned everything so well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!</a:t>
            </a:r>
          </a:p>
          <a:p>
            <a:endParaRPr lang="en-US" sz="3600" dirty="0">
              <a:latin typeface="Arial" pitchFamily="34" charset="0"/>
              <a:cs typeface="Arial" pitchFamily="34" charset="0"/>
            </a:endParaRPr>
          </a:p>
          <a:p>
            <a:r>
              <a:rPr lang="en-US" sz="3600" dirty="0">
                <a:latin typeface="Arial" pitchFamily="34" charset="0"/>
                <a:cs typeface="Arial" pitchFamily="34" charset="0"/>
              </a:rPr>
              <a:t>I think this program was the best way to learn the math. The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help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was so valuable. I would love for every math course to be like this. I was so lucky to have chosen this course. I didn't know it's format initially.</a:t>
            </a:r>
          </a:p>
        </p:txBody>
      </p:sp>
    </p:spTree>
    <p:extLst>
      <p:ext uri="{BB962C8B-B14F-4D97-AF65-F5344CB8AC3E}">
        <p14:creationId xmlns:p14="http://schemas.microsoft.com/office/powerpoint/2010/main" val="235961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783</Words>
  <Application>Microsoft Office PowerPoint</Application>
  <PresentationFormat>On-screen Show (4:3)</PresentationFormat>
  <Paragraphs>150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SLCC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Shawna Haider</dc:creator>
  <cp:lastModifiedBy>Shawna Haider</cp:lastModifiedBy>
  <cp:revision>33</cp:revision>
  <dcterms:created xsi:type="dcterms:W3CDTF">2012-09-21T17:44:15Z</dcterms:created>
  <dcterms:modified xsi:type="dcterms:W3CDTF">2013-03-23T03:31:34Z</dcterms:modified>
</cp:coreProperties>
</file>