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81" r:id="rId4"/>
    <p:sldId id="286" r:id="rId5"/>
    <p:sldId id="305" r:id="rId6"/>
    <p:sldId id="287" r:id="rId7"/>
    <p:sldId id="288" r:id="rId8"/>
    <p:sldId id="289" r:id="rId9"/>
    <p:sldId id="290" r:id="rId10"/>
    <p:sldId id="292" r:id="rId11"/>
    <p:sldId id="293" r:id="rId12"/>
    <p:sldId id="295" r:id="rId13"/>
    <p:sldId id="291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296" r:id="rId23"/>
    <p:sldId id="306" r:id="rId24"/>
    <p:sldId id="297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5E"/>
    <a:srgbClr val="FBCA19"/>
    <a:srgbClr val="EEA420"/>
    <a:srgbClr val="00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7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16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4D4F49-A2F8-4CAE-96B8-095EFCF2C697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4A27AB-9D67-443E-863D-B7D0FF44D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4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7AB-9D67-443E-863D-B7D0FF44D5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6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7AB-9D67-443E-863D-B7D0FF44D5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9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7AB-9D67-443E-863D-B7D0FF44D5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7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7AB-9D67-443E-863D-B7D0FF44D5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9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7E11-234C-A14A-BF07-E6FF1F3DB1DB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FE0D-1F18-7A44-925E-314FCA724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3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7E11-234C-A14A-BF07-E6FF1F3DB1DB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FE0D-1F18-7A44-925E-314FCA724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7E11-234C-A14A-BF07-E6FF1F3DB1DB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FE0D-1F18-7A44-925E-314FCA724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7E11-234C-A14A-BF07-E6FF1F3DB1DB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FE0D-1F18-7A44-925E-314FCA724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7E11-234C-A14A-BF07-E6FF1F3DB1DB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FE0D-1F18-7A44-925E-314FCA724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9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7E11-234C-A14A-BF07-E6FF1F3DB1DB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FE0D-1F18-7A44-925E-314FCA724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7E11-234C-A14A-BF07-E6FF1F3DB1DB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FE0D-1F18-7A44-925E-314FCA724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7E11-234C-A14A-BF07-E6FF1F3DB1DB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FE0D-1F18-7A44-925E-314FCA724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7E11-234C-A14A-BF07-E6FF1F3DB1DB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FE0D-1F18-7A44-925E-314FCA724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7E11-234C-A14A-BF07-E6FF1F3DB1DB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FE0D-1F18-7A44-925E-314FCA724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5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7E11-234C-A14A-BF07-E6FF1F3DB1DB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FE0D-1F18-7A44-925E-314FCA724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2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7E11-234C-A14A-BF07-E6FF1F3DB1DB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FE0D-1F18-7A44-925E-314FCA724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3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hawna.Haider@slcc.edu" TargetMode="External"/><Relationship Id="rId2" Type="http://schemas.openxmlformats.org/officeDocument/2006/relationships/hyperlink" Target="mailto:Candida.Darling@slcc.edu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Paula.Michniewicz@slcc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610" y="5761792"/>
            <a:ext cx="8905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A Model for Change</a:t>
            </a:r>
            <a:r>
              <a:rPr lang="en-US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Building Partnerships to Develop Math Accessibility Guidelines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20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2350"/>
            <a:ext cx="8229600" cy="1143000"/>
          </a:xfrm>
        </p:spPr>
        <p:txBody>
          <a:bodyPr/>
          <a:lstStyle/>
          <a:p>
            <a:pPr marL="68580" marR="0">
              <a:spcBef>
                <a:spcPts val="335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The Squiggle</a:t>
            </a:r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1261824"/>
            <a:ext cx="6185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203200" y="498455"/>
            <a:ext cx="7772400" cy="2819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64" y="1090384"/>
            <a:ext cx="6622992" cy="46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72350"/>
            <a:ext cx="8686800" cy="1143000"/>
          </a:xfrm>
        </p:spPr>
        <p:txBody>
          <a:bodyPr>
            <a:normAutofit/>
          </a:bodyPr>
          <a:lstStyle/>
          <a:p>
            <a:pPr marL="68580" marR="0">
              <a:spcBef>
                <a:spcPts val="335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Technology and Testing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1261824"/>
            <a:ext cx="6185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906" y="1692358"/>
            <a:ext cx="89768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</a:t>
            </a:r>
            <a:r>
              <a:rPr lang="en-US" sz="3600" dirty="0" smtClean="0"/>
              <a:t>ent people to CSUN conference and OER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 smtClean="0"/>
              <a:t>Accessibility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Participated in virtual AHEAD </a:t>
            </a:r>
            <a:r>
              <a:rPr lang="en-US" sz="3600" dirty="0" smtClean="0"/>
              <a:t>conferences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Tested with our LMS (Canvas</a:t>
            </a:r>
            <a:r>
              <a:rPr lang="en-US" sz="3600" dirty="0" smtClean="0"/>
              <a:t>)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</a:t>
            </a:r>
            <a:r>
              <a:rPr lang="en-US" sz="3600" dirty="0" smtClean="0"/>
              <a:t>ested </a:t>
            </a:r>
            <a:r>
              <a:rPr lang="en-US" sz="3600" dirty="0"/>
              <a:t>with students and </a:t>
            </a:r>
            <a:r>
              <a:rPr lang="en-US" sz="3600" dirty="0" smtClean="0"/>
              <a:t>DRC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Universal Access specialist and EIT specialist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27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1650"/>
            <a:ext cx="8229600" cy="1143000"/>
          </a:xfrm>
        </p:spPr>
        <p:txBody>
          <a:bodyPr>
            <a:noAutofit/>
          </a:bodyPr>
          <a:lstStyle/>
          <a:p>
            <a:pPr marL="68580" marR="0">
              <a:spcBef>
                <a:spcPts val="335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</a:rPr>
              <a:t>Framework of </a:t>
            </a:r>
            <a:r>
              <a:rPr lang="en-US" sz="3600" b="1" dirty="0" smtClean="0">
                <a:solidFill>
                  <a:schemeClr val="bg1"/>
                </a:solidFill>
              </a:rPr>
              <a:t>Accessibility </a:t>
            </a:r>
            <a:r>
              <a:rPr lang="en-US" sz="3600" b="1" dirty="0">
                <a:solidFill>
                  <a:schemeClr val="bg1"/>
                </a:solidFill>
              </a:rPr>
              <a:t>Guidelines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1261824"/>
            <a:ext cx="6185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4978" y="1134824"/>
            <a:ext cx="80692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Math Department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Textbook selection/creation guidelines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Document creation guidelines</a:t>
            </a:r>
          </a:p>
          <a:p>
            <a:endParaRPr lang="en-US" sz="3200" dirty="0" smtClean="0"/>
          </a:p>
          <a:p>
            <a:r>
              <a:rPr lang="en-US" sz="3200" dirty="0" smtClean="0"/>
              <a:t>Disability Resource Center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Support students with assistive technology</a:t>
            </a:r>
          </a:p>
          <a:p>
            <a:endParaRPr lang="en-US" sz="3200" dirty="0"/>
          </a:p>
          <a:p>
            <a:r>
              <a:rPr lang="en-US" sz="3200" dirty="0" smtClean="0"/>
              <a:t>Future --- Students will be able to do their </a:t>
            </a:r>
            <a:br>
              <a:rPr lang="en-US" sz="3200" dirty="0" smtClean="0"/>
            </a:br>
            <a:r>
              <a:rPr lang="en-US" sz="3200" dirty="0" smtClean="0"/>
              <a:t>own homework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17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235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Textbooks and OER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1261824"/>
            <a:ext cx="6185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02184" y="1988145"/>
            <a:ext cx="83343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Textbook 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Checklist</a:t>
            </a:r>
            <a:b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Open Educational 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Resources (OER)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SLCC work on OER book for Trigonometry</a:t>
            </a:r>
            <a:endParaRPr lang="en-US" sz="3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321"/>
            <a:ext cx="8229600" cy="60244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Document </a:t>
            </a:r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reation Guidelines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5227" y="2947860"/>
            <a:ext cx="71083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Word with headings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/>
              <a:t>MathType</a:t>
            </a:r>
            <a:r>
              <a:rPr lang="en-US" sz="3600" dirty="0" smtClean="0"/>
              <a:t> </a:t>
            </a:r>
            <a:r>
              <a:rPr lang="en-US" sz="3600" dirty="0"/>
              <a:t>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Alt-tag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Accompanying file of SVG graphics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197428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Create a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source</a:t>
            </a:r>
            <a:r>
              <a:rPr lang="en-US" sz="4000" dirty="0" smtClean="0"/>
              <a:t> document that can then be used for various accessibility needs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95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Publish to </a:t>
            </a:r>
            <a:r>
              <a:rPr lang="en-US" b="1" dirty="0" err="1" smtClean="0">
                <a:solidFill>
                  <a:schemeClr val="bg1"/>
                </a:solidFill>
              </a:rPr>
              <a:t>MathPage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0" y="1317273"/>
            <a:ext cx="8916277" cy="412558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50024" y="1280797"/>
            <a:ext cx="502616" cy="3123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20947870">
            <a:off x="1980677" y="4537945"/>
            <a:ext cx="899265" cy="2516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20853861">
            <a:off x="4568075" y="1060097"/>
            <a:ext cx="774807" cy="2277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Publish to </a:t>
            </a:r>
            <a:r>
              <a:rPr lang="en-US" b="1" dirty="0" err="1" smtClean="0">
                <a:solidFill>
                  <a:schemeClr val="bg1"/>
                </a:solidFill>
              </a:rPr>
              <a:t>MathPage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8973" r="19139" b="76694"/>
          <a:stretch/>
        </p:blipFill>
        <p:spPr>
          <a:xfrm>
            <a:off x="24465" y="2255628"/>
            <a:ext cx="9043920" cy="214220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231067" y="3109533"/>
            <a:ext cx="2329389" cy="3956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8316352">
            <a:off x="6215346" y="2672907"/>
            <a:ext cx="534149" cy="2086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Publish to </a:t>
            </a:r>
            <a:r>
              <a:rPr lang="en-US" b="1" dirty="0" err="1" smtClean="0">
                <a:solidFill>
                  <a:schemeClr val="bg1"/>
                </a:solidFill>
              </a:rPr>
              <a:t>MathPage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141866"/>
            <a:ext cx="6257925" cy="446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XHTML + </a:t>
            </a:r>
            <a:r>
              <a:rPr lang="en-US" b="1" dirty="0" err="1" smtClean="0">
                <a:solidFill>
                  <a:schemeClr val="bg1"/>
                </a:solidFill>
              </a:rPr>
              <a:t>MathJax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8" y="2369551"/>
            <a:ext cx="8724737" cy="21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XHTML + </a:t>
            </a:r>
            <a:r>
              <a:rPr lang="en-US" b="1" dirty="0" err="1" smtClean="0">
                <a:solidFill>
                  <a:schemeClr val="bg1"/>
                </a:solidFill>
              </a:rPr>
              <a:t>MathJax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2" y="1221696"/>
            <a:ext cx="8548914" cy="44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05752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Presenters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544235"/>
            <a:ext cx="8229600" cy="417231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fontAlgn="base"/>
            <a:r>
              <a:rPr lang="en-US" dirty="0"/>
              <a:t>Candida Darling, Disability Resource Center Director</a:t>
            </a:r>
          </a:p>
          <a:p>
            <a:pPr fontAlgn="base"/>
            <a:r>
              <a:rPr lang="en-US" dirty="0" smtClean="0"/>
              <a:t>Shawna Haider, Professor </a:t>
            </a:r>
            <a:r>
              <a:rPr lang="en-US" dirty="0"/>
              <a:t>of Mathematics</a:t>
            </a:r>
          </a:p>
          <a:p>
            <a:pPr fontAlgn="base"/>
            <a:r>
              <a:rPr lang="en-US" dirty="0"/>
              <a:t>Paula Michniewicz, Instructional Designer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-11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XHTML + </a:t>
            </a:r>
            <a:r>
              <a:rPr lang="en-US" b="1" dirty="0" err="1" smtClean="0">
                <a:solidFill>
                  <a:schemeClr val="bg1"/>
                </a:solidFill>
              </a:rPr>
              <a:t>MathJax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1231162"/>
            <a:ext cx="7124700" cy="44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4" y="1232296"/>
            <a:ext cx="7086601" cy="442912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-11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XHTML + </a:t>
            </a:r>
            <a:r>
              <a:rPr lang="en-US" b="1" dirty="0" err="1" smtClean="0">
                <a:solidFill>
                  <a:schemeClr val="bg1"/>
                </a:solidFill>
              </a:rPr>
              <a:t>MathJax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2350"/>
            <a:ext cx="8229600" cy="1143000"/>
          </a:xfrm>
        </p:spPr>
        <p:txBody>
          <a:bodyPr>
            <a:normAutofit/>
          </a:bodyPr>
          <a:lstStyle/>
          <a:p>
            <a:pPr marL="68580" marR="0">
              <a:spcBef>
                <a:spcPts val="335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Culture Change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064" y="1630124"/>
            <a:ext cx="7593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600" dirty="0" smtClean="0"/>
              <a:t>eLearning</a:t>
            </a:r>
            <a:br>
              <a:rPr lang="en-US" sz="3600" dirty="0" smtClean="0"/>
            </a:br>
            <a:endParaRPr lang="en-US" sz="36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600" dirty="0"/>
              <a:t>Math </a:t>
            </a:r>
            <a:r>
              <a:rPr lang="en-US" sz="3600" dirty="0" smtClean="0"/>
              <a:t>Department</a:t>
            </a:r>
            <a:br>
              <a:rPr lang="en-US" sz="3600" dirty="0" smtClean="0"/>
            </a:br>
            <a:endParaRPr lang="en-US" sz="36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600" dirty="0"/>
              <a:t>DRC (models for other departments i.e. English </a:t>
            </a:r>
            <a:r>
              <a:rPr lang="en-US" sz="3600" dirty="0" smtClean="0"/>
              <a:t>department</a:t>
            </a:r>
            <a:r>
              <a:rPr lang="en-US" sz="36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4650"/>
            <a:ext cx="8229600" cy="836117"/>
          </a:xfrm>
        </p:spPr>
        <p:txBody>
          <a:bodyPr/>
          <a:lstStyle/>
          <a:p>
            <a:pPr marL="68580" marR="0">
              <a:spcBef>
                <a:spcPts val="335"/>
              </a:spcBef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WebAIM’s</a:t>
            </a:r>
            <a:r>
              <a:rPr lang="en-US" dirty="0">
                <a:solidFill>
                  <a:schemeClr val="bg1"/>
                </a:solidFill>
              </a:rPr>
              <a:t> Hierarchy</a:t>
            </a:r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1261824"/>
            <a:ext cx="6185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8500" y="1594166"/>
            <a:ext cx="774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/>
              <a:t>  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/>
              <a:t> 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76" y="1286502"/>
            <a:ext cx="5994514" cy="42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2350"/>
            <a:ext cx="8229600" cy="1143000"/>
          </a:xfrm>
        </p:spPr>
        <p:txBody>
          <a:bodyPr/>
          <a:lstStyle/>
          <a:p>
            <a:pPr marL="68580" marR="0">
              <a:spcBef>
                <a:spcPts val="335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Contact Information</a:t>
            </a:r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1261824"/>
            <a:ext cx="6185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923333"/>
            <a:ext cx="8229600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Candida Darling, Disability Resource Center Director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Candida.Darling@slcc.edu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Shawna Haider, Professor of Mathematics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Shawna.Haider@slcc.edu</a:t>
            </a:r>
            <a:endParaRPr lang="en-US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Paula Michniewicz, Instructional Designer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Paula.Michniewicz@slcc.edu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>
              <a:spcBef>
                <a:spcPts val="320"/>
              </a:spcBef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9816"/>
          </a:xfrm>
        </p:spPr>
        <p:txBody>
          <a:bodyPr/>
          <a:lstStyle/>
          <a:p>
            <a:pPr marL="68580" marR="0">
              <a:spcBef>
                <a:spcPts val="335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Presentation Outline</a:t>
            </a:r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1261824"/>
            <a:ext cx="6185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1154" y="1584216"/>
            <a:ext cx="7747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 smtClean="0"/>
              <a:t>Theoretical framework for motivating change</a:t>
            </a:r>
          </a:p>
          <a:p>
            <a:pPr fontAlgn="base"/>
            <a:endParaRPr lang="en-US" sz="3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/>
              <a:t>Math faculty </a:t>
            </a:r>
            <a:r>
              <a:rPr lang="en-US" sz="3200" dirty="0" smtClean="0"/>
              <a:t>perspective</a:t>
            </a:r>
            <a:br>
              <a:rPr lang="en-US" sz="3200" dirty="0" smtClean="0"/>
            </a:br>
            <a:endParaRPr lang="en-US" sz="3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/>
              <a:t>Instructional Designer </a:t>
            </a:r>
            <a:r>
              <a:rPr lang="en-US" sz="3200" dirty="0" smtClean="0"/>
              <a:t>perspective</a:t>
            </a:r>
            <a:br>
              <a:rPr lang="en-US" sz="3200" dirty="0" smtClean="0"/>
            </a:br>
            <a:endParaRPr lang="en-US" sz="3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/>
              <a:t>Our group’s outcomes --- and what’s next </a:t>
            </a:r>
          </a:p>
        </p:txBody>
      </p:sp>
    </p:spTree>
    <p:extLst>
      <p:ext uri="{BB962C8B-B14F-4D97-AF65-F5344CB8AC3E}">
        <p14:creationId xmlns:p14="http://schemas.microsoft.com/office/powerpoint/2010/main" val="1870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4650"/>
            <a:ext cx="8229600" cy="836117"/>
          </a:xfrm>
        </p:spPr>
        <p:txBody>
          <a:bodyPr/>
          <a:lstStyle/>
          <a:p>
            <a:pPr marL="68580" marR="0">
              <a:spcBef>
                <a:spcPts val="335"/>
              </a:spcBef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WebAIM’s</a:t>
            </a:r>
            <a:r>
              <a:rPr lang="en-US" dirty="0">
                <a:solidFill>
                  <a:schemeClr val="bg1"/>
                </a:solidFill>
              </a:rPr>
              <a:t> Hierarchy</a:t>
            </a:r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1261824"/>
            <a:ext cx="6185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8500" y="1594166"/>
            <a:ext cx="774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/>
              <a:t>  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/>
              <a:t> 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76" y="1286502"/>
            <a:ext cx="5994514" cy="42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244"/>
            <a:ext cx="8229600" cy="1037327"/>
          </a:xfrm>
        </p:spPr>
        <p:txBody>
          <a:bodyPr>
            <a:normAutofit/>
          </a:bodyPr>
          <a:lstStyle/>
          <a:p>
            <a:pPr marL="68580" marR="0">
              <a:spcBef>
                <a:spcPts val="335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Universal Access Committee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9014" y="2511274"/>
            <a:ext cx="6185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539" y="1405214"/>
            <a:ext cx="86987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Executive cabinet established a standing committee in </a:t>
            </a:r>
            <a:r>
              <a:rPr lang="en-US" sz="2800" dirty="0" smtClean="0"/>
              <a:t>2012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/>
              <a:t>30 </a:t>
            </a:r>
            <a:r>
              <a:rPr lang="en-US" sz="2800" dirty="0"/>
              <a:t>members (designated by VP of Student </a:t>
            </a:r>
            <a:r>
              <a:rPr lang="en-US" sz="2800" dirty="0" smtClean="0"/>
              <a:t>Affairs)</a:t>
            </a:r>
            <a:endParaRPr lang="en-US" sz="28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Key administrators</a:t>
            </a:r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Faculty</a:t>
            </a:r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Staff</a:t>
            </a:r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Student leadership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Emphasizes cross-college collaboration and shared </a:t>
            </a:r>
            <a:r>
              <a:rPr lang="en-US" sz="2800" dirty="0" smtClean="0"/>
              <a:t>responsibility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/>
              <a:t>Ongoing budget--$50,000 </a:t>
            </a:r>
            <a:endParaRPr lang="en-US" sz="2800" dirty="0"/>
          </a:p>
          <a:p>
            <a:endParaRPr lang="en-US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2350"/>
            <a:ext cx="8229600" cy="1143000"/>
          </a:xfrm>
        </p:spPr>
        <p:txBody>
          <a:bodyPr/>
          <a:lstStyle/>
          <a:p>
            <a:pPr marL="68580" marR="0">
              <a:spcBef>
                <a:spcPts val="335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Universal Access Sub-Committees</a:t>
            </a:r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5500" y="1610944"/>
            <a:ext cx="5837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ADA policy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Accessible instruction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Accessible technology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Physical </a:t>
            </a:r>
            <a:r>
              <a:rPr lang="en-US" sz="3200" dirty="0" smtClean="0"/>
              <a:t>access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Professional development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Universal access study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SLCC transition plan</a:t>
            </a:r>
          </a:p>
        </p:txBody>
      </p:sp>
    </p:spTree>
    <p:extLst>
      <p:ext uri="{BB962C8B-B14F-4D97-AF65-F5344CB8AC3E}">
        <p14:creationId xmlns:p14="http://schemas.microsoft.com/office/powerpoint/2010/main" val="21735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2350"/>
            <a:ext cx="8229600" cy="1143000"/>
          </a:xfrm>
        </p:spPr>
        <p:txBody>
          <a:bodyPr>
            <a:normAutofit/>
          </a:bodyPr>
          <a:lstStyle/>
          <a:p>
            <a:pPr marL="68580" marR="0">
              <a:spcBef>
                <a:spcPts val="335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Math Accessibility Working Group</a:t>
            </a:r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1261824"/>
            <a:ext cx="6185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3699" y="1334839"/>
            <a:ext cx="7747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Met with Associate Dean of Mathematics </a:t>
            </a:r>
            <a:endParaRPr lang="en-US" sz="3200" dirty="0" smtClean="0"/>
          </a:p>
          <a:p>
            <a:pPr marL="971550" lvl="1" indent="-514350" fontAlgn="base">
              <a:buFont typeface="Wingdings" panose="05000000000000000000" pitchFamily="2" charset="2"/>
              <a:buChar char="§"/>
            </a:pPr>
            <a:r>
              <a:rPr lang="en-US" sz="3200" dirty="0" smtClean="0"/>
              <a:t>Senior </a:t>
            </a:r>
            <a:r>
              <a:rPr lang="en-US" sz="3200" dirty="0"/>
              <a:t>Math </a:t>
            </a:r>
            <a:r>
              <a:rPr lang="en-US" sz="3200" dirty="0" smtClean="0"/>
              <a:t>faculty</a:t>
            </a:r>
          </a:p>
          <a:p>
            <a:pPr marL="914400" lvl="1" indent="-457200" fontAlgn="base">
              <a:buFont typeface="Wingdings" panose="05000000000000000000" pitchFamily="2" charset="2"/>
              <a:buChar char="§"/>
            </a:pPr>
            <a:r>
              <a:rPr lang="en-US" sz="3200" dirty="0" smtClean="0"/>
              <a:t>Instructional Designers</a:t>
            </a:r>
          </a:p>
          <a:p>
            <a:pPr marL="914400" lvl="1" indent="-457200" fontAlgn="base">
              <a:buFont typeface="Wingdings" panose="05000000000000000000" pitchFamily="2" charset="2"/>
              <a:buChar char="§"/>
            </a:pPr>
            <a:r>
              <a:rPr lang="en-US" sz="3200" dirty="0" smtClean="0"/>
              <a:t>Disability </a:t>
            </a:r>
            <a:r>
              <a:rPr lang="en-US" sz="3200" dirty="0"/>
              <a:t>Resource </a:t>
            </a:r>
            <a:r>
              <a:rPr lang="en-US" sz="3200" dirty="0" smtClean="0"/>
              <a:t>Center</a:t>
            </a:r>
            <a:br>
              <a:rPr lang="en-US" sz="3200" dirty="0" smtClean="0"/>
            </a:br>
            <a:endParaRPr lang="en-US" sz="3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 smtClean="0"/>
              <a:t>No </a:t>
            </a:r>
            <a:r>
              <a:rPr lang="en-US" sz="3200" dirty="0"/>
              <a:t>set agenda at first--just presented the problem and asked the team to help solve it. 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-40600"/>
            <a:ext cx="8229600" cy="1143000"/>
          </a:xfrm>
        </p:spPr>
        <p:txBody>
          <a:bodyPr>
            <a:normAutofit/>
          </a:bodyPr>
          <a:lstStyle/>
          <a:p>
            <a:pPr marL="68580" marR="0">
              <a:spcBef>
                <a:spcPts val="335"/>
              </a:spcBef>
              <a:spcAft>
                <a:spcPts val="0"/>
              </a:spcAft>
            </a:pPr>
            <a:r>
              <a:rPr lang="en-US" altLang="en-US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Making It Work</a:t>
            </a:r>
            <a:endParaRPr lang="en-US" sz="54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1261824"/>
            <a:ext cx="6185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2227" y="1584989"/>
            <a:ext cx="82036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</a:rPr>
              <a:t>Focus on department-specific challenges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</a:rPr>
              <a:t>Goal oriented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</a:rPr>
              <a:t>Faculty-driven 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</a:rPr>
              <a:t>Flexible timeline 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Allow 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</a:rPr>
              <a:t>for learning and exploration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Report 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3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share data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Meet 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</a:rPr>
              <a:t>regularly to keep momentum</a:t>
            </a:r>
            <a:endParaRPr lang="en-US" sz="3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2350"/>
            <a:ext cx="8229600" cy="1143000"/>
          </a:xfrm>
        </p:spPr>
        <p:txBody>
          <a:bodyPr/>
          <a:lstStyle/>
          <a:p>
            <a:pPr marL="68580" marR="0">
              <a:spcBef>
                <a:spcPts val="335"/>
              </a:spcBef>
              <a:spcAft>
                <a:spcPts val="0"/>
              </a:spcAft>
            </a:pPr>
            <a:r>
              <a:rPr lang="en-US" b="1" kern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Making It Awesome</a:t>
            </a:r>
            <a:endParaRPr lang="en-US" sz="54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1261824"/>
            <a:ext cx="6185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17500" y="1584989"/>
            <a:ext cx="3962400" cy="40687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9700" y="1882666"/>
            <a:ext cx="5448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Faculty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group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Student perspectives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Learning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designers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Time</a:t>
            </a:r>
            <a:endParaRPr lang="en-US" sz="4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3315</TotalTime>
  <Words>281</Words>
  <Application>Microsoft Office PowerPoint</Application>
  <PresentationFormat>On-screen Show (4:3)</PresentationFormat>
  <Paragraphs>109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Verdana</vt:lpstr>
      <vt:lpstr>Wingdings</vt:lpstr>
      <vt:lpstr>Office Theme</vt:lpstr>
      <vt:lpstr>  </vt:lpstr>
      <vt:lpstr>Presenters</vt:lpstr>
      <vt:lpstr>Presentation Outline</vt:lpstr>
      <vt:lpstr>WebAIM’s Hierarchy</vt:lpstr>
      <vt:lpstr>Universal Access Committee</vt:lpstr>
      <vt:lpstr>Universal Access Sub-Committees</vt:lpstr>
      <vt:lpstr>Math Accessibility Working Group</vt:lpstr>
      <vt:lpstr>Making It Work</vt:lpstr>
      <vt:lpstr>Making It Awesome</vt:lpstr>
      <vt:lpstr>The Squiggle</vt:lpstr>
      <vt:lpstr>Technology and Testing</vt:lpstr>
      <vt:lpstr>Framework of Accessibility Guidelines </vt:lpstr>
      <vt:lpstr>Textbooks and OER</vt:lpstr>
      <vt:lpstr>Document Creation Guidelines</vt:lpstr>
      <vt:lpstr>Publish to MathPage</vt:lpstr>
      <vt:lpstr>Publish to MathPage</vt:lpstr>
      <vt:lpstr>Publish to MathPage</vt:lpstr>
      <vt:lpstr>XHTML + MathJax</vt:lpstr>
      <vt:lpstr>XHTML + MathJax</vt:lpstr>
      <vt:lpstr>PowerPoint Presentation</vt:lpstr>
      <vt:lpstr>PowerPoint Presentation</vt:lpstr>
      <vt:lpstr>Culture Change</vt:lpstr>
      <vt:lpstr>WebAIM’s Hierarchy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Acevedo</dc:creator>
  <cp:lastModifiedBy>Paula Michniewicz</cp:lastModifiedBy>
  <cp:revision>134</cp:revision>
  <cp:lastPrinted>2016-07-06T15:02:23Z</cp:lastPrinted>
  <dcterms:created xsi:type="dcterms:W3CDTF">2014-12-02T23:34:58Z</dcterms:created>
  <dcterms:modified xsi:type="dcterms:W3CDTF">2016-07-06T19:58:09Z</dcterms:modified>
</cp:coreProperties>
</file>